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89613" cy="32907288"/>
  <p:notesSz cx="7010400" cy="9296400"/>
  <p:defaultTextStyle>
    <a:defPPr>
      <a:defRPr lang="en-US"/>
    </a:defPPr>
    <a:lvl1pPr marL="0" algn="l" defTabSz="438838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194" algn="l" defTabSz="438838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388" algn="l" defTabSz="438838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2583" algn="l" defTabSz="438838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6777" algn="l" defTabSz="438838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0971" algn="l" defTabSz="438838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5165" algn="l" defTabSz="438838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9360" algn="l" defTabSz="438838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3554" algn="l" defTabSz="438838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5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00"/>
    <a:srgbClr val="CCCCFF"/>
    <a:srgbClr val="CCFFFF"/>
    <a:srgbClr val="CCFF99"/>
    <a:srgbClr val="FFFFCC"/>
    <a:srgbClr val="FFFF66"/>
    <a:srgbClr val="4D99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2" autoAdjust="0"/>
    <p:restoredTop sz="94658" autoAdjust="0"/>
  </p:normalViewPr>
  <p:slideViewPr>
    <p:cSldViewPr>
      <p:cViewPr varScale="1">
        <p:scale>
          <a:sx n="10" d="100"/>
          <a:sy n="10" d="100"/>
        </p:scale>
        <p:origin x="1380" y="78"/>
      </p:cViewPr>
      <p:guideLst>
        <p:guide orient="horz" pos="10365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721" y="10222591"/>
            <a:ext cx="37306171" cy="7053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442" y="18647463"/>
            <a:ext cx="30722729" cy="8409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2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0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5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59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3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95CD-ED3C-480E-9DB6-C74EAA8E3288}" type="datetimeFigureOut">
              <a:rPr lang="en-CA" smtClean="0"/>
              <a:pPr/>
              <a:t>19/11/2018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A444-AEBC-4C63-BB18-8CE0E61036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95CD-ED3C-480E-9DB6-C74EAA8E3288}" type="datetimeFigureOut">
              <a:rPr lang="en-CA" smtClean="0"/>
              <a:pPr/>
              <a:t>19/11/2018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A444-AEBC-4C63-BB18-8CE0E61036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37380" y="6322467"/>
            <a:ext cx="47394686" cy="13472944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462" y="6322467"/>
            <a:ext cx="141475427" cy="1347294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95CD-ED3C-480E-9DB6-C74EAA8E3288}" type="datetimeFigureOut">
              <a:rPr lang="en-CA" smtClean="0"/>
              <a:pPr/>
              <a:t>19/11/2018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A444-AEBC-4C63-BB18-8CE0E61036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95CD-ED3C-480E-9DB6-C74EAA8E3288}" type="datetimeFigureOut">
              <a:rPr lang="en-CA" smtClean="0"/>
              <a:pPr/>
              <a:t>19/11/2018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A444-AEBC-4C63-BB18-8CE0E61036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6977" y="21145982"/>
            <a:ext cx="37306171" cy="6535753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6977" y="13947515"/>
            <a:ext cx="37306171" cy="719846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194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38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258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677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09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516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59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35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95CD-ED3C-480E-9DB6-C74EAA8E3288}" type="datetimeFigureOut">
              <a:rPr lang="en-CA" smtClean="0"/>
              <a:pPr/>
              <a:t>19/11/2018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A444-AEBC-4C63-BB18-8CE0E61036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459" y="36845501"/>
            <a:ext cx="94431248" cy="10420641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693203" y="36845501"/>
            <a:ext cx="94438865" cy="10420641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95CD-ED3C-480E-9DB6-C74EAA8E3288}" type="datetimeFigureOut">
              <a:rPr lang="en-CA" smtClean="0"/>
              <a:pPr/>
              <a:t>19/11/2018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A444-AEBC-4C63-BB18-8CE0E61036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481" y="1317817"/>
            <a:ext cx="39500652" cy="54845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481" y="7366055"/>
            <a:ext cx="19392201" cy="3069821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194" indent="0">
              <a:buNone/>
              <a:defRPr sz="9600" b="1"/>
            </a:lvl2pPr>
            <a:lvl3pPr marL="4388388" indent="0">
              <a:buNone/>
              <a:defRPr sz="8600" b="1"/>
            </a:lvl3pPr>
            <a:lvl4pPr marL="6582583" indent="0">
              <a:buNone/>
              <a:defRPr sz="7700" b="1"/>
            </a:lvl4pPr>
            <a:lvl5pPr marL="8776777" indent="0">
              <a:buNone/>
              <a:defRPr sz="7700" b="1"/>
            </a:lvl5pPr>
            <a:lvl6pPr marL="10970971" indent="0">
              <a:buNone/>
              <a:defRPr sz="7700" b="1"/>
            </a:lvl6pPr>
            <a:lvl7pPr marL="13165165" indent="0">
              <a:buNone/>
              <a:defRPr sz="7700" b="1"/>
            </a:lvl7pPr>
            <a:lvl8pPr marL="15359360" indent="0">
              <a:buNone/>
              <a:defRPr sz="7700" b="1"/>
            </a:lvl8pPr>
            <a:lvl9pPr marL="17553554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481" y="10435876"/>
            <a:ext cx="19392201" cy="18959780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316" y="7366055"/>
            <a:ext cx="19399819" cy="3069821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194" indent="0">
              <a:buNone/>
              <a:defRPr sz="9600" b="1"/>
            </a:lvl2pPr>
            <a:lvl3pPr marL="4388388" indent="0">
              <a:buNone/>
              <a:defRPr sz="8600" b="1"/>
            </a:lvl3pPr>
            <a:lvl4pPr marL="6582583" indent="0">
              <a:buNone/>
              <a:defRPr sz="7700" b="1"/>
            </a:lvl4pPr>
            <a:lvl5pPr marL="8776777" indent="0">
              <a:buNone/>
              <a:defRPr sz="7700" b="1"/>
            </a:lvl5pPr>
            <a:lvl6pPr marL="10970971" indent="0">
              <a:buNone/>
              <a:defRPr sz="7700" b="1"/>
            </a:lvl6pPr>
            <a:lvl7pPr marL="13165165" indent="0">
              <a:buNone/>
              <a:defRPr sz="7700" b="1"/>
            </a:lvl7pPr>
            <a:lvl8pPr marL="15359360" indent="0">
              <a:buNone/>
              <a:defRPr sz="7700" b="1"/>
            </a:lvl8pPr>
            <a:lvl9pPr marL="17553554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316" y="10435876"/>
            <a:ext cx="19399819" cy="18959780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95CD-ED3C-480E-9DB6-C74EAA8E3288}" type="datetimeFigureOut">
              <a:rPr lang="en-CA" smtClean="0"/>
              <a:pPr/>
              <a:t>19/11/2018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A444-AEBC-4C63-BB18-8CE0E61036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95CD-ED3C-480E-9DB6-C74EAA8E3288}" type="datetimeFigureOut">
              <a:rPr lang="en-CA" smtClean="0"/>
              <a:pPr/>
              <a:t>19/11/2018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A444-AEBC-4C63-BB18-8CE0E61036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95CD-ED3C-480E-9DB6-C74EAA8E3288}" type="datetimeFigureOut">
              <a:rPr lang="en-CA" smtClean="0"/>
              <a:pPr/>
              <a:t>19/11/2018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A444-AEBC-4C63-BB18-8CE0E61036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483" y="1310198"/>
            <a:ext cx="14439380" cy="5575957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619" y="1310200"/>
            <a:ext cx="24535513" cy="28085459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483" y="6886157"/>
            <a:ext cx="14439380" cy="22509501"/>
          </a:xfrm>
        </p:spPr>
        <p:txBody>
          <a:bodyPr/>
          <a:lstStyle>
            <a:lvl1pPr marL="0" indent="0">
              <a:buNone/>
              <a:defRPr sz="6700"/>
            </a:lvl1pPr>
            <a:lvl2pPr marL="2194194" indent="0">
              <a:buNone/>
              <a:defRPr sz="5800"/>
            </a:lvl2pPr>
            <a:lvl3pPr marL="4388388" indent="0">
              <a:buNone/>
              <a:defRPr sz="4800"/>
            </a:lvl3pPr>
            <a:lvl4pPr marL="6582583" indent="0">
              <a:buNone/>
              <a:defRPr sz="4300"/>
            </a:lvl4pPr>
            <a:lvl5pPr marL="8776777" indent="0">
              <a:buNone/>
              <a:defRPr sz="4300"/>
            </a:lvl5pPr>
            <a:lvl6pPr marL="10970971" indent="0">
              <a:buNone/>
              <a:defRPr sz="4300"/>
            </a:lvl6pPr>
            <a:lvl7pPr marL="13165165" indent="0">
              <a:buNone/>
              <a:defRPr sz="4300"/>
            </a:lvl7pPr>
            <a:lvl8pPr marL="15359360" indent="0">
              <a:buNone/>
              <a:defRPr sz="4300"/>
            </a:lvl8pPr>
            <a:lvl9pPr marL="17553554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95CD-ED3C-480E-9DB6-C74EAA8E3288}" type="datetimeFigureOut">
              <a:rPr lang="en-CA" smtClean="0"/>
              <a:pPr/>
              <a:t>19/11/2018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A444-AEBC-4C63-BB18-8CE0E61036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71" y="23035102"/>
            <a:ext cx="26333768" cy="2719424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71" y="2940327"/>
            <a:ext cx="26333768" cy="19744373"/>
          </a:xfrm>
        </p:spPr>
        <p:txBody>
          <a:bodyPr/>
          <a:lstStyle>
            <a:lvl1pPr marL="0" indent="0">
              <a:buNone/>
              <a:defRPr sz="15400"/>
            </a:lvl1pPr>
            <a:lvl2pPr marL="2194194" indent="0">
              <a:buNone/>
              <a:defRPr sz="13400"/>
            </a:lvl2pPr>
            <a:lvl3pPr marL="4388388" indent="0">
              <a:buNone/>
              <a:defRPr sz="11500"/>
            </a:lvl3pPr>
            <a:lvl4pPr marL="6582583" indent="0">
              <a:buNone/>
              <a:defRPr sz="9600"/>
            </a:lvl4pPr>
            <a:lvl5pPr marL="8776777" indent="0">
              <a:buNone/>
              <a:defRPr sz="9600"/>
            </a:lvl5pPr>
            <a:lvl6pPr marL="10970971" indent="0">
              <a:buNone/>
              <a:defRPr sz="9600"/>
            </a:lvl6pPr>
            <a:lvl7pPr marL="13165165" indent="0">
              <a:buNone/>
              <a:defRPr sz="9600"/>
            </a:lvl7pPr>
            <a:lvl8pPr marL="15359360" indent="0">
              <a:buNone/>
              <a:defRPr sz="9600"/>
            </a:lvl8pPr>
            <a:lvl9pPr marL="17553554" indent="0">
              <a:buNone/>
              <a:defRPr sz="96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71" y="25754526"/>
            <a:ext cx="26333768" cy="3862033"/>
          </a:xfrm>
        </p:spPr>
        <p:txBody>
          <a:bodyPr/>
          <a:lstStyle>
            <a:lvl1pPr marL="0" indent="0">
              <a:buNone/>
              <a:defRPr sz="6700"/>
            </a:lvl1pPr>
            <a:lvl2pPr marL="2194194" indent="0">
              <a:buNone/>
              <a:defRPr sz="5800"/>
            </a:lvl2pPr>
            <a:lvl3pPr marL="4388388" indent="0">
              <a:buNone/>
              <a:defRPr sz="4800"/>
            </a:lvl3pPr>
            <a:lvl4pPr marL="6582583" indent="0">
              <a:buNone/>
              <a:defRPr sz="4300"/>
            </a:lvl4pPr>
            <a:lvl5pPr marL="8776777" indent="0">
              <a:buNone/>
              <a:defRPr sz="4300"/>
            </a:lvl5pPr>
            <a:lvl6pPr marL="10970971" indent="0">
              <a:buNone/>
              <a:defRPr sz="4300"/>
            </a:lvl6pPr>
            <a:lvl7pPr marL="13165165" indent="0">
              <a:buNone/>
              <a:defRPr sz="4300"/>
            </a:lvl7pPr>
            <a:lvl8pPr marL="15359360" indent="0">
              <a:buNone/>
              <a:defRPr sz="4300"/>
            </a:lvl8pPr>
            <a:lvl9pPr marL="17553554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95CD-ED3C-480E-9DB6-C74EAA8E3288}" type="datetimeFigureOut">
              <a:rPr lang="en-CA" smtClean="0"/>
              <a:pPr/>
              <a:t>19/11/2018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A444-AEBC-4C63-BB18-8CE0E61036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481" y="1317817"/>
            <a:ext cx="39500652" cy="5484548"/>
          </a:xfrm>
          <a:prstGeom prst="rect">
            <a:avLst/>
          </a:prstGeom>
        </p:spPr>
        <p:txBody>
          <a:bodyPr vert="horz" lIns="438839" tIns="219419" rIns="438839" bIns="21941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481" y="7678370"/>
            <a:ext cx="39500652" cy="21717289"/>
          </a:xfrm>
          <a:prstGeom prst="rect">
            <a:avLst/>
          </a:prstGeom>
        </p:spPr>
        <p:txBody>
          <a:bodyPr vert="horz" lIns="438839" tIns="219419" rIns="438839" bIns="2194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481" y="30500183"/>
            <a:ext cx="10240910" cy="1752008"/>
          </a:xfrm>
          <a:prstGeom prst="rect">
            <a:avLst/>
          </a:prstGeom>
        </p:spPr>
        <p:txBody>
          <a:bodyPr vert="horz" lIns="438839" tIns="219419" rIns="438839" bIns="219419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95CD-ED3C-480E-9DB6-C74EAA8E3288}" type="datetimeFigureOut">
              <a:rPr lang="en-CA" smtClean="0"/>
              <a:pPr/>
              <a:t>19/11/2018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618" y="30500183"/>
            <a:ext cx="13898377" cy="1752008"/>
          </a:xfrm>
          <a:prstGeom prst="rect">
            <a:avLst/>
          </a:prstGeom>
        </p:spPr>
        <p:txBody>
          <a:bodyPr vert="horz" lIns="438839" tIns="219419" rIns="438839" bIns="219419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223" y="30500183"/>
            <a:ext cx="10240910" cy="1752008"/>
          </a:xfrm>
          <a:prstGeom prst="rect">
            <a:avLst/>
          </a:prstGeom>
        </p:spPr>
        <p:txBody>
          <a:bodyPr vert="horz" lIns="438839" tIns="219419" rIns="438839" bIns="219419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8A444-AEBC-4C63-BB18-8CE0E610360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8388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646" indent="-1645646" algn="l" defTabSz="4388388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66" indent="-1371371" algn="l" defTabSz="438838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486" indent="-1097097" algn="l" defTabSz="438838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79680" indent="-1097097" algn="l" defTabSz="4388388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874" indent="-1097097" algn="l" defTabSz="4388388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068" indent="-1097097" algn="l" defTabSz="4388388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263" indent="-1097097" algn="l" defTabSz="4388388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457" indent="-1097097" algn="l" defTabSz="4388388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0651" indent="-1097097" algn="l" defTabSz="4388388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38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194" algn="l" defTabSz="438838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388" algn="l" defTabSz="438838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583" algn="l" defTabSz="438838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6777" algn="l" defTabSz="438838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0971" algn="l" defTabSz="438838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165" algn="l" defTabSz="438838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9360" algn="l" defTabSz="438838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3554" algn="l" defTabSz="4388388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6" descr="Human brain lateral view  Stock Photo - 980701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6502" y="8512347"/>
            <a:ext cx="6453161" cy="6453161"/>
          </a:xfrm>
          <a:prstGeom prst="roundRect">
            <a:avLst>
              <a:gd name="adj" fmla="val 16667"/>
            </a:avLst>
          </a:prstGeom>
          <a:ln w="254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9" name="Rounded Rectangle 28"/>
          <p:cNvSpPr/>
          <p:nvPr/>
        </p:nvSpPr>
        <p:spPr>
          <a:xfrm>
            <a:off x="1147970" y="1271333"/>
            <a:ext cx="40218802" cy="522816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968604" y="5288767"/>
            <a:ext cx="23762640" cy="3069821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rgbClr val="00B050"/>
                </a:solidFill>
                <a:sym typeface="Wingdings"/>
              </a:rPr>
              <a:t></a:t>
            </a:r>
            <a:r>
              <a:rPr lang="en-CA" sz="9600" b="0" dirty="0" smtClean="0">
                <a:latin typeface="Comic Sans MS" pitchFamily="66" charset="0"/>
              </a:rPr>
              <a:t>What you and your child </a:t>
            </a:r>
            <a:r>
              <a:rPr lang="en-CA" sz="9600" b="0" smtClean="0">
                <a:latin typeface="Comic Sans MS" pitchFamily="66" charset="0"/>
              </a:rPr>
              <a:t>can do</a:t>
            </a:r>
            <a:r>
              <a:rPr lang="en-CA" sz="9600" b="0" dirty="0" smtClean="0">
                <a:latin typeface="Comic Sans MS" pitchFamily="66" charset="0"/>
              </a:rPr>
              <a:t>…</a:t>
            </a:r>
            <a:endParaRPr lang="en-CA" sz="9600" b="0" dirty="0">
              <a:latin typeface="Comic Sans MS" pitchFamily="66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8822578" y="8651337"/>
            <a:ext cx="13033448" cy="6038602"/>
          </a:xfrm>
          <a:prstGeom prst="wedgeRoundRectCallout">
            <a:avLst>
              <a:gd name="adj1" fmla="val -1903"/>
              <a:gd name="adj2" fmla="val -4976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5400" b="1" cap="small" dirty="0" smtClean="0">
                <a:solidFill>
                  <a:schemeClr val="tx1"/>
                </a:solidFill>
                <a:latin typeface="Comic Sans MS" pitchFamily="66" charset="0"/>
              </a:rPr>
              <a:t>Daytime Routines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000" dirty="0" smtClean="0">
                <a:solidFill>
                  <a:schemeClr val="tx1"/>
                </a:solidFill>
                <a:latin typeface="Comic Sans MS" pitchFamily="66" charset="0"/>
              </a:rPr>
              <a:t>Eat 3 </a:t>
            </a:r>
            <a:r>
              <a:rPr lang="en-CA" sz="4000" b="1" dirty="0" smtClean="0">
                <a:solidFill>
                  <a:schemeClr val="tx1"/>
                </a:solidFill>
                <a:latin typeface="Comic Sans MS" pitchFamily="66" charset="0"/>
              </a:rPr>
              <a:t>healthy meals </a:t>
            </a:r>
            <a:r>
              <a:rPr lang="en-CA" sz="4000" dirty="0" smtClean="0">
                <a:solidFill>
                  <a:schemeClr val="tx1"/>
                </a:solidFill>
                <a:latin typeface="Comic Sans MS" pitchFamily="66" charset="0"/>
              </a:rPr>
              <a:t>and 2 to 3 snacks each day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000" dirty="0" smtClean="0">
                <a:solidFill>
                  <a:schemeClr val="tx1"/>
                </a:solidFill>
                <a:latin typeface="Comic Sans MS" pitchFamily="66" charset="0"/>
              </a:rPr>
              <a:t>Get lots </a:t>
            </a:r>
            <a:r>
              <a:rPr lang="en-CA" sz="4000" b="1" dirty="0" smtClean="0">
                <a:solidFill>
                  <a:schemeClr val="tx1"/>
                </a:solidFill>
                <a:latin typeface="Comic Sans MS" pitchFamily="66" charset="0"/>
              </a:rPr>
              <a:t>of active play </a:t>
            </a:r>
            <a:r>
              <a:rPr lang="en-CA" sz="4000" dirty="0" smtClean="0">
                <a:solidFill>
                  <a:schemeClr val="tx1"/>
                </a:solidFill>
                <a:latin typeface="Comic Sans MS" pitchFamily="66" charset="0"/>
              </a:rPr>
              <a:t>during the day</a:t>
            </a:r>
            <a:endParaRPr lang="en-CA" sz="4000" dirty="0">
              <a:solidFill>
                <a:schemeClr val="tx1"/>
              </a:solidFill>
              <a:latin typeface="Comic Sans MS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000" b="1" dirty="0" smtClean="0">
                <a:solidFill>
                  <a:schemeClr val="tx1"/>
                </a:solidFill>
                <a:latin typeface="Comic Sans MS" pitchFamily="66" charset="0"/>
              </a:rPr>
              <a:t>Talk to  your child </a:t>
            </a:r>
            <a:r>
              <a:rPr lang="en-CA" sz="4000" dirty="0" smtClean="0">
                <a:solidFill>
                  <a:schemeClr val="tx1"/>
                </a:solidFill>
                <a:latin typeface="Comic Sans MS" pitchFamily="66" charset="0"/>
              </a:rPr>
              <a:t>during the day  about bedtime, keep it positive!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000" dirty="0">
                <a:solidFill>
                  <a:schemeClr val="tx1"/>
                </a:solidFill>
                <a:latin typeface="Comic Sans MS" pitchFamily="66" charset="0"/>
              </a:rPr>
              <a:t>Plan </a:t>
            </a:r>
            <a:r>
              <a:rPr lang="en-CA" sz="4000" dirty="0" smtClean="0">
                <a:solidFill>
                  <a:schemeClr val="tx1"/>
                </a:solidFill>
                <a:latin typeface="Comic Sans MS" pitchFamily="66" charset="0"/>
              </a:rPr>
              <a:t>for </a:t>
            </a:r>
            <a:r>
              <a:rPr lang="en-CA" sz="4000" b="1" dirty="0" smtClean="0">
                <a:solidFill>
                  <a:schemeClr val="tx1"/>
                </a:solidFill>
                <a:latin typeface="Comic Sans MS" pitchFamily="66" charset="0"/>
              </a:rPr>
              <a:t>quiet </a:t>
            </a:r>
            <a:r>
              <a:rPr lang="en-CA" sz="4000" b="1" dirty="0">
                <a:solidFill>
                  <a:schemeClr val="tx1"/>
                </a:solidFill>
                <a:latin typeface="Comic Sans MS" pitchFamily="66" charset="0"/>
              </a:rPr>
              <a:t>activities </a:t>
            </a:r>
            <a:r>
              <a:rPr lang="en-CA" sz="4000" b="1" dirty="0" smtClean="0">
                <a:solidFill>
                  <a:schemeClr val="tx1"/>
                </a:solidFill>
                <a:latin typeface="Comic Sans MS" pitchFamily="66" charset="0"/>
              </a:rPr>
              <a:t>after  supper </a:t>
            </a:r>
            <a:r>
              <a:rPr lang="en-CA" sz="4000" dirty="0" smtClean="0">
                <a:solidFill>
                  <a:schemeClr val="tx1"/>
                </a:solidFill>
                <a:latin typeface="Comic Sans MS" pitchFamily="66" charset="0"/>
              </a:rPr>
              <a:t>e.g. puzzles, blocks, floor play, books</a:t>
            </a:r>
            <a:endParaRPr lang="en-CA" sz="40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en-CA" sz="36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2223726" y="23006372"/>
            <a:ext cx="18794088" cy="9289032"/>
          </a:xfrm>
          <a:prstGeom prst="wedgeRoundRectCallout">
            <a:avLst>
              <a:gd name="adj1" fmla="val 50030"/>
              <a:gd name="adj2" fmla="val -2162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9200" b="1" dirty="0" smtClean="0">
                <a:solidFill>
                  <a:schemeClr val="tx1"/>
                </a:solidFill>
                <a:latin typeface="Comic Sans MS" pitchFamily="66" charset="0"/>
              </a:rPr>
              <a:t>Children often have trouble falling &amp; staying asleep when they haven’t learned how to sleep on their own. Things that may help a child learn this skill are:</a:t>
            </a:r>
          </a:p>
          <a:p>
            <a:pPr marL="0" indent="-360000">
              <a:lnSpc>
                <a:spcPct val="120000"/>
              </a:lnSpc>
              <a:spcBef>
                <a:spcPts val="0"/>
              </a:spcBef>
            </a:pPr>
            <a:r>
              <a:rPr lang="en-CA" sz="17600" dirty="0" smtClean="0">
                <a:solidFill>
                  <a:schemeClr val="tx1"/>
                </a:solidFill>
                <a:latin typeface="Comic Sans MS" pitchFamily="66" charset="0"/>
              </a:rPr>
              <a:t>Sleeping in their </a:t>
            </a:r>
            <a:r>
              <a:rPr lang="en-CA" sz="17600" b="1" dirty="0" smtClean="0">
                <a:solidFill>
                  <a:schemeClr val="tx1"/>
                </a:solidFill>
                <a:latin typeface="Comic Sans MS" pitchFamily="66" charset="0"/>
              </a:rPr>
              <a:t>own safe bed</a:t>
            </a:r>
          </a:p>
          <a:p>
            <a:pPr marL="0" indent="-360000">
              <a:lnSpc>
                <a:spcPct val="120000"/>
              </a:lnSpc>
              <a:spcBef>
                <a:spcPts val="0"/>
              </a:spcBef>
            </a:pPr>
            <a:r>
              <a:rPr lang="en-CA" sz="17600" b="1" dirty="0" smtClean="0">
                <a:solidFill>
                  <a:schemeClr val="tx1"/>
                </a:solidFill>
                <a:latin typeface="Comic Sans MS" pitchFamily="66" charset="0"/>
              </a:rPr>
              <a:t>A comfort object </a:t>
            </a:r>
            <a:r>
              <a:rPr lang="en-CA" sz="17600" dirty="0" smtClean="0">
                <a:solidFill>
                  <a:schemeClr val="tx1"/>
                </a:solidFill>
                <a:latin typeface="Comic Sans MS" pitchFamily="66" charset="0"/>
              </a:rPr>
              <a:t>or soft toy that they like</a:t>
            </a:r>
          </a:p>
          <a:p>
            <a:pPr marL="0" indent="-360000">
              <a:lnSpc>
                <a:spcPct val="120000"/>
              </a:lnSpc>
              <a:spcBef>
                <a:spcPts val="0"/>
              </a:spcBef>
            </a:pPr>
            <a:r>
              <a:rPr lang="en-CA" sz="17600" dirty="0" smtClean="0">
                <a:solidFill>
                  <a:schemeClr val="tx1"/>
                </a:solidFill>
                <a:latin typeface="Comic Sans MS" pitchFamily="66" charset="0"/>
              </a:rPr>
              <a:t>The opportunity to </a:t>
            </a:r>
            <a:r>
              <a:rPr lang="en-CA" sz="17600" b="1" dirty="0" smtClean="0">
                <a:solidFill>
                  <a:schemeClr val="tx1"/>
                </a:solidFill>
                <a:latin typeface="Comic Sans MS" pitchFamily="66" charset="0"/>
              </a:rPr>
              <a:t>go to sleep without a parent in the room- it will take time to learn this </a:t>
            </a:r>
            <a:endParaRPr lang="en-CA" sz="17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-360000">
              <a:lnSpc>
                <a:spcPct val="120000"/>
              </a:lnSpc>
              <a:spcBef>
                <a:spcPts val="0"/>
              </a:spcBef>
            </a:pPr>
            <a:r>
              <a:rPr lang="en-CA" sz="17600" b="1" dirty="0" smtClean="0">
                <a:solidFill>
                  <a:schemeClr val="tx1"/>
                </a:solidFill>
                <a:latin typeface="Comic Sans MS" pitchFamily="66" charset="0"/>
              </a:rPr>
              <a:t>A plan </a:t>
            </a:r>
            <a:r>
              <a:rPr lang="en-CA" sz="17600" dirty="0" smtClean="0">
                <a:solidFill>
                  <a:schemeClr val="tx1"/>
                </a:solidFill>
                <a:latin typeface="Comic Sans MS" pitchFamily="66" charset="0"/>
              </a:rPr>
              <a:t>that tells the child where they will sleep and what they can do if they wake up at night (so they can be successful)</a:t>
            </a:r>
          </a:p>
          <a:p>
            <a:pPr marL="0" indent="-360000">
              <a:lnSpc>
                <a:spcPct val="120000"/>
              </a:lnSpc>
              <a:spcBef>
                <a:spcPts val="0"/>
              </a:spcBef>
            </a:pPr>
            <a:r>
              <a:rPr lang="en-CA" sz="17600" b="1" dirty="0" smtClean="0">
                <a:solidFill>
                  <a:schemeClr val="tx1"/>
                </a:solidFill>
                <a:latin typeface="Comic Sans MS" pitchFamily="66" charset="0"/>
              </a:rPr>
              <a:t>Patience and support over a month or so as they learn these new sleeping skills</a:t>
            </a:r>
            <a:r>
              <a:rPr lang="en-CA" sz="17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marL="0" indent="-360000" algn="ctr">
              <a:lnSpc>
                <a:spcPct val="120000"/>
              </a:lnSpc>
              <a:spcBef>
                <a:spcPts val="0"/>
              </a:spcBef>
            </a:pPr>
            <a:endParaRPr lang="en-CA" sz="3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CA" sz="3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CA" sz="3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CA" sz="36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19798530" y="15516502"/>
            <a:ext cx="12673408" cy="7128792"/>
          </a:xfrm>
          <a:prstGeom prst="wedgeRoundRectCallout">
            <a:avLst>
              <a:gd name="adj1" fmla="val 41501"/>
              <a:gd name="adj2" fmla="val 7791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38839" tIns="219419" rIns="438839" bIns="219419" rtlCol="0" anchor="ctr">
            <a:normAutofit fontScale="92500" lnSpcReduction="10000"/>
          </a:bodyPr>
          <a:lstStyle/>
          <a:p>
            <a:pPr marL="1645646" indent="-1645646" algn="ctr">
              <a:spcBef>
                <a:spcPct val="20000"/>
              </a:spcBef>
              <a:defRPr/>
            </a:pPr>
            <a:r>
              <a:rPr kumimoji="0" lang="en-CA" sz="5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Nighttime</a:t>
            </a:r>
            <a:r>
              <a:rPr kumimoji="0" lang="en-CA" sz="58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Routines</a:t>
            </a:r>
          </a:p>
          <a:p>
            <a:pPr marR="0" lvl="0" indent="360000" defTabSz="4388388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4700" baseline="0" dirty="0" smtClean="0">
                <a:solidFill>
                  <a:schemeClr val="tx1"/>
                </a:solidFill>
                <a:latin typeface="Comic Sans MS" pitchFamily="66" charset="0"/>
              </a:rPr>
              <a:t>Set a </a:t>
            </a:r>
            <a:r>
              <a:rPr lang="en-CA" sz="4700" b="1" dirty="0" smtClean="0">
                <a:solidFill>
                  <a:schemeClr val="tx1"/>
                </a:solidFill>
                <a:latin typeface="Comic Sans MS" pitchFamily="66" charset="0"/>
              </a:rPr>
              <a:t>regular bedtime </a:t>
            </a:r>
            <a:r>
              <a:rPr lang="en-CA" sz="4700" dirty="0" smtClean="0">
                <a:solidFill>
                  <a:schemeClr val="tx1"/>
                </a:solidFill>
                <a:latin typeface="Comic Sans MS" pitchFamily="66" charset="0"/>
              </a:rPr>
              <a:t>(7-8 p.m.)</a:t>
            </a:r>
          </a:p>
          <a:p>
            <a:pPr marR="0" lvl="0" indent="360000" defTabSz="4388388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4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A </a:t>
            </a:r>
            <a:r>
              <a:rPr kumimoji="0" lang="en-CA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calm, positive bedtime </a:t>
            </a:r>
            <a:r>
              <a:rPr kumimoji="0" lang="en-CA" sz="4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routine</a:t>
            </a:r>
            <a:r>
              <a:rPr kumimoji="0" lang="en-CA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that is 15 to 20 minutes long- </a:t>
            </a:r>
          </a:p>
          <a:p>
            <a:pPr marR="0" lvl="0" indent="360000" defTabSz="4388388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4700" dirty="0" smtClean="0">
                <a:solidFill>
                  <a:schemeClr val="tx1"/>
                </a:solidFill>
                <a:latin typeface="Comic Sans MS" pitchFamily="66" charset="0"/>
              </a:rPr>
              <a:t>Have </a:t>
            </a:r>
            <a:r>
              <a:rPr lang="en-CA" sz="4700" b="1" dirty="0" smtClean="0">
                <a:solidFill>
                  <a:schemeClr val="tx1"/>
                </a:solidFill>
                <a:latin typeface="Comic Sans MS" pitchFamily="66" charset="0"/>
              </a:rPr>
              <a:t>quiet time with parent(s) </a:t>
            </a:r>
            <a:r>
              <a:rPr lang="en-CA" sz="4700" dirty="0" smtClean="0">
                <a:solidFill>
                  <a:schemeClr val="tx1"/>
                </a:solidFill>
                <a:latin typeface="Comic Sans MS" pitchFamily="66" charset="0"/>
              </a:rPr>
              <a:t>as part of the routine, reading, singing or cuddling</a:t>
            </a:r>
            <a:endParaRPr kumimoji="0" lang="en-CA" sz="4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R="0" lvl="0" indent="360000" defTabSz="4388388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4700" noProof="0" dirty="0" smtClean="0">
                <a:solidFill>
                  <a:schemeClr val="tx1"/>
                </a:solidFill>
                <a:latin typeface="Comic Sans MS" pitchFamily="66" charset="0"/>
              </a:rPr>
              <a:t>Make sure your child gets ready for bed </a:t>
            </a:r>
            <a:r>
              <a:rPr lang="en-CA" sz="4700" b="1" noProof="0" dirty="0" smtClean="0">
                <a:solidFill>
                  <a:schemeClr val="tx1"/>
                </a:solidFill>
                <a:latin typeface="Comic Sans MS" pitchFamily="66" charset="0"/>
              </a:rPr>
              <a:t>BEFORE they are “too tired”</a:t>
            </a:r>
            <a:endParaRPr kumimoji="0" lang="en-CA" sz="4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32372322" y="7407488"/>
            <a:ext cx="9518328" cy="7727423"/>
          </a:xfrm>
          <a:prstGeom prst="wedgeRoundRectCallout">
            <a:avLst>
              <a:gd name="adj1" fmla="val 36876"/>
              <a:gd name="adj2" fmla="val 50662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5400" b="1" cap="small" dirty="0" smtClean="0">
                <a:solidFill>
                  <a:schemeClr val="tx1"/>
                </a:solidFill>
                <a:latin typeface="Comic Sans MS" pitchFamily="66" charset="0"/>
              </a:rPr>
              <a:t>Other routines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000" b="1" dirty="0" smtClean="0">
                <a:solidFill>
                  <a:schemeClr val="tx1"/>
                </a:solidFill>
                <a:latin typeface="Comic Sans MS" pitchFamily="66" charset="0"/>
              </a:rPr>
              <a:t>No caffeine </a:t>
            </a:r>
            <a:r>
              <a:rPr lang="en-CA" sz="4000" dirty="0" smtClean="0">
                <a:solidFill>
                  <a:schemeClr val="tx1"/>
                </a:solidFill>
                <a:latin typeface="Comic Sans MS" pitchFamily="66" charset="0"/>
              </a:rPr>
              <a:t>in foods and drinks (for example, avoid chocolate milk, tea, pop)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000" dirty="0" smtClean="0">
                <a:solidFill>
                  <a:schemeClr val="tx1"/>
                </a:solidFill>
                <a:latin typeface="Comic Sans MS" pitchFamily="66" charset="0"/>
              </a:rPr>
              <a:t>Try a </a:t>
            </a:r>
            <a:r>
              <a:rPr lang="en-CA" sz="4000" b="1" dirty="0" smtClean="0">
                <a:solidFill>
                  <a:schemeClr val="tx1"/>
                </a:solidFill>
                <a:latin typeface="Comic Sans MS" pitchFamily="66" charset="0"/>
              </a:rPr>
              <a:t>healthy snack </a:t>
            </a:r>
            <a:r>
              <a:rPr lang="en-CA" sz="4000" dirty="0" smtClean="0">
                <a:solidFill>
                  <a:schemeClr val="tx1"/>
                </a:solidFill>
                <a:latin typeface="Comic Sans MS" pitchFamily="66" charset="0"/>
              </a:rPr>
              <a:t>of fruit and cheese or cereal and milk before bedtime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000" b="1" dirty="0" smtClean="0">
                <a:solidFill>
                  <a:schemeClr val="tx1"/>
                </a:solidFill>
                <a:latin typeface="Comic Sans MS" pitchFamily="66" charset="0"/>
              </a:rPr>
              <a:t>Read </a:t>
            </a:r>
            <a:r>
              <a:rPr lang="en-CA" sz="4000" b="1" dirty="0">
                <a:solidFill>
                  <a:schemeClr val="tx1"/>
                </a:solidFill>
                <a:latin typeface="Comic Sans MS" pitchFamily="66" charset="0"/>
              </a:rPr>
              <a:t>stories </a:t>
            </a:r>
            <a:r>
              <a:rPr lang="en-CA" sz="4000" dirty="0" smtClean="0">
                <a:solidFill>
                  <a:schemeClr val="tx1"/>
                </a:solidFill>
                <a:latin typeface="Comic Sans MS" pitchFamily="66" charset="0"/>
              </a:rPr>
              <a:t>together at bedtime but make sure they are not scary for your child</a:t>
            </a:r>
            <a:endParaRPr lang="en-CA" sz="4000" dirty="0">
              <a:solidFill>
                <a:schemeClr val="tx1"/>
              </a:solidFill>
              <a:latin typeface="Comic Sans MS" pitchFamily="66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CA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32715682" y="22214284"/>
            <a:ext cx="10063486" cy="10009112"/>
          </a:xfrm>
          <a:prstGeom prst="wedgeRoundRectCallout">
            <a:avLst>
              <a:gd name="adj1" fmla="val 2787"/>
              <a:gd name="adj2" fmla="val 4197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5400" b="1" cap="small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Decrease Screen time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No electronics </a:t>
            </a:r>
            <a:r>
              <a:rPr lang="en-CA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for at least 1 hour before </a:t>
            </a:r>
            <a:r>
              <a:rPr lang="en-CA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bedtime (TV, electronic </a:t>
            </a:r>
            <a:r>
              <a:rPr lang="en-CA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games, computers and phones)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Keep TV and computers out of your child’s bedroom </a:t>
            </a:r>
            <a:r>
              <a:rPr lang="en-CA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(Light </a:t>
            </a:r>
            <a:r>
              <a:rPr lang="en-CA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from electronic devices makes it much harder to fall asleep and stay </a:t>
            </a:r>
            <a:r>
              <a:rPr lang="en-CA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asleep)</a:t>
            </a:r>
            <a:endParaRPr lang="en-CA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Turn off  </a:t>
            </a:r>
            <a:r>
              <a:rPr lang="en-CA" sz="40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your</a:t>
            </a:r>
            <a:r>
              <a:rPr lang="en-CA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device </a:t>
            </a:r>
            <a:r>
              <a:rPr lang="en-CA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and spend time with your child at bedtime</a:t>
            </a:r>
            <a:endParaRPr lang="en-CA" sz="4000" dirty="0" smtClean="0">
              <a:solidFill>
                <a:schemeClr val="tx1"/>
              </a:solidFill>
            </a:endParaRPr>
          </a:p>
          <a:p>
            <a:pPr algn="ctr"/>
            <a:endParaRPr lang="en-CA" sz="4400" dirty="0">
              <a:solidFill>
                <a:schemeClr val="tx1"/>
              </a:solidFill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519477" y="20918140"/>
            <a:ext cx="10423526" cy="10621180"/>
          </a:xfrm>
          <a:prstGeom prst="wedgeRoundRectCallout">
            <a:avLst>
              <a:gd name="adj1" fmla="val 30546"/>
              <a:gd name="adj2" fmla="val 32648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5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How </a:t>
            </a:r>
            <a:r>
              <a:rPr lang="en-CA" sz="5400" b="1" dirty="0">
                <a:solidFill>
                  <a:schemeClr val="tx1"/>
                </a:solidFill>
                <a:latin typeface="Comic Sans MS" panose="030F0702030302020204" pitchFamily="66" charset="0"/>
              </a:rPr>
              <a:t>much </a:t>
            </a:r>
            <a:r>
              <a:rPr lang="en-CA" sz="5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sleep?</a:t>
            </a:r>
          </a:p>
          <a:p>
            <a:pPr algn="ctr"/>
            <a:r>
              <a:rPr lang="en-CA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Every child is different</a:t>
            </a:r>
            <a:endParaRPr lang="en-CA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2485061" y="786586"/>
            <a:ext cx="39405589" cy="5712914"/>
          </a:xfrm>
        </p:spPr>
        <p:txBody>
          <a:bodyPr>
            <a:normAutofit/>
          </a:bodyPr>
          <a:lstStyle/>
          <a:p>
            <a:pPr algn="l"/>
            <a:r>
              <a:rPr lang="en-CA" sz="9600" dirty="0">
                <a:latin typeface="Comic Sans MS" pitchFamily="66" charset="0"/>
              </a:rPr>
              <a:t> </a:t>
            </a:r>
            <a:r>
              <a:rPr lang="en-CA" sz="9600" dirty="0" smtClean="0">
                <a:latin typeface="Comic Sans MS" pitchFamily="66" charset="0"/>
              </a:rPr>
              <a:t>                Healthy Sleep For 2-6 Year </a:t>
            </a:r>
            <a:r>
              <a:rPr lang="en-CA" sz="9600" dirty="0">
                <a:latin typeface="Comic Sans MS" pitchFamily="66" charset="0"/>
              </a:rPr>
              <a:t>O</a:t>
            </a:r>
            <a:r>
              <a:rPr lang="en-CA" sz="9600" dirty="0" smtClean="0">
                <a:latin typeface="Comic Sans MS" pitchFamily="66" charset="0"/>
              </a:rPr>
              <a:t>lds</a:t>
            </a:r>
            <a:br>
              <a:rPr lang="en-CA" sz="9600" dirty="0" smtClean="0">
                <a:latin typeface="Comic Sans MS" pitchFamily="66" charset="0"/>
              </a:rPr>
            </a:br>
            <a:r>
              <a:rPr lang="en-CA" sz="10000" dirty="0" smtClean="0">
                <a:latin typeface="Comic Sans MS" pitchFamily="66" charset="0"/>
              </a:rPr>
              <a:t>                 	</a:t>
            </a:r>
            <a:r>
              <a:rPr lang="en-CA" sz="7200" i="1" dirty="0" smtClean="0">
                <a:latin typeface="Comic Sans MS" pitchFamily="66" charset="0"/>
              </a:rPr>
              <a:t>Every child can learn to sleep</a:t>
            </a:r>
            <a:endParaRPr lang="en-CA" sz="7200" i="1" dirty="0">
              <a:latin typeface="Comic Sans MS" pitchFamily="66" charset="0"/>
            </a:endParaRPr>
          </a:p>
        </p:txBody>
      </p:sp>
      <p:sp>
        <p:nvSpPr>
          <p:cNvPr id="37" name="Rounded Rectangular Callout 36"/>
          <p:cNvSpPr/>
          <p:nvPr/>
        </p:nvSpPr>
        <p:spPr>
          <a:xfrm>
            <a:off x="512941" y="15322010"/>
            <a:ext cx="10441160" cy="4657609"/>
          </a:xfrm>
          <a:prstGeom prst="wedgeRoundRectCallout">
            <a:avLst>
              <a:gd name="adj1" fmla="val -1903"/>
              <a:gd name="adj2" fmla="val -4976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4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en-CA" sz="4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CA" sz="4800" b="1" dirty="0" smtClean="0">
                <a:solidFill>
                  <a:schemeClr val="tx1"/>
                </a:solidFill>
                <a:latin typeface="Comic Sans MS" pitchFamily="66" charset="0"/>
              </a:rPr>
              <a:t>When children get enough </a:t>
            </a:r>
          </a:p>
          <a:p>
            <a:pPr algn="ctr"/>
            <a:r>
              <a:rPr lang="en-CA" sz="4800" b="1" dirty="0" smtClean="0">
                <a:solidFill>
                  <a:schemeClr val="tx1"/>
                </a:solidFill>
                <a:latin typeface="Comic Sans MS" pitchFamily="66" charset="0"/>
              </a:rPr>
              <a:t>sleep they: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800" dirty="0" smtClean="0">
                <a:solidFill>
                  <a:schemeClr val="tx1"/>
                </a:solidFill>
                <a:latin typeface="Comic Sans MS" pitchFamily="66" charset="0"/>
              </a:rPr>
              <a:t>Learn new things quickly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800" dirty="0" smtClean="0">
                <a:solidFill>
                  <a:schemeClr val="tx1"/>
                </a:solidFill>
                <a:latin typeface="Comic Sans MS" pitchFamily="66" charset="0"/>
              </a:rPr>
              <a:t>Build strong brains</a:t>
            </a:r>
            <a:endParaRPr lang="en-CA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Get along  better with others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Grow and stay healthy</a:t>
            </a:r>
            <a:endParaRPr lang="en-CA" sz="4800" dirty="0">
              <a:latin typeface="Comic Sans MS" panose="030F0702030302020204" pitchFamily="66" charset="0"/>
            </a:endParaRPr>
          </a:p>
          <a:p>
            <a:pPr algn="ctr"/>
            <a:endParaRPr lang="en-CA" sz="4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en-CA" sz="4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8" name="Picture 2" descr="AH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042" y="4624259"/>
            <a:ext cx="4749387" cy="133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3688" y="1271719"/>
            <a:ext cx="6992377" cy="5227781"/>
          </a:xfrm>
          <a:prstGeom prst="roundRect">
            <a:avLst>
              <a:gd name="adj" fmla="val 16667"/>
            </a:avLst>
          </a:prstGeom>
          <a:ln w="254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569076"/>
              </p:ext>
            </p:extLst>
          </p:nvPr>
        </p:nvGraphicFramePr>
        <p:xfrm>
          <a:off x="678914" y="22571267"/>
          <a:ext cx="10104652" cy="8355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0841"/>
                <a:gridCol w="3002333"/>
                <a:gridCol w="4141478"/>
              </a:tblGrid>
              <a:tr h="1642751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 to 3 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years old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1 nap, 1.5 to 2.5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 hours long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10 to 11 hours at night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6674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3 to 4 years old</a:t>
                      </a:r>
                      <a:endParaRPr lang="en-US" sz="36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 nap most days</a:t>
                      </a:r>
                      <a:endParaRPr lang="en-US" sz="3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11 to 12 hours at night</a:t>
                      </a:r>
                      <a:endParaRPr lang="en-US" sz="3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00560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4 to 5 years</a:t>
                      </a:r>
                      <a:endParaRPr lang="en-US" sz="36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Sometimes</a:t>
                      </a:r>
                      <a:r>
                        <a:rPr lang="en-US" sz="3600" baseline="0" dirty="0" smtClean="0"/>
                        <a:t> needs a nap</a:t>
                      </a:r>
                      <a:endParaRPr lang="en-US" sz="3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10</a:t>
                      </a:r>
                      <a:r>
                        <a:rPr lang="en-US" sz="3600" baseline="0" dirty="0" smtClean="0"/>
                        <a:t> to 12 hours at night</a:t>
                      </a:r>
                      <a:endParaRPr lang="en-US" sz="3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2944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5 to 6 years</a:t>
                      </a:r>
                      <a:endParaRPr lang="en-US" sz="36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3600" dirty="0" smtClean="0"/>
                        <a:t>No nap</a:t>
                      </a:r>
                    </a:p>
                    <a:p>
                      <a:pPr marL="0" marR="0" lvl="0" indent="0" algn="l" defTabSz="4388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10  to 12 hours at night (this may increase with full time school)</a:t>
                      </a:r>
                    </a:p>
                    <a:p>
                      <a:endParaRPr lang="en-US" sz="3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306474" y="3222339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2018</a:t>
            </a:r>
            <a:endParaRPr lang="en-US" sz="2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4659" y="16042899"/>
            <a:ext cx="7275475" cy="5456606"/>
          </a:xfrm>
          <a:prstGeom prst="roundRect">
            <a:avLst>
              <a:gd name="adj" fmla="val 16667"/>
            </a:avLst>
          </a:prstGeom>
          <a:ln w="254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4" r="8503"/>
          <a:stretch/>
        </p:blipFill>
        <p:spPr>
          <a:xfrm>
            <a:off x="23178606" y="8696691"/>
            <a:ext cx="7839208" cy="5931751"/>
          </a:xfrm>
          <a:prstGeom prst="round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14" r="14244" b="8762"/>
          <a:stretch/>
        </p:blipFill>
        <p:spPr>
          <a:xfrm>
            <a:off x="12709240" y="15566423"/>
            <a:ext cx="5487075" cy="6881371"/>
          </a:xfrm>
          <a:prstGeom prst="roundRect">
            <a:avLst>
              <a:gd name="adj" fmla="val 16667"/>
            </a:avLst>
          </a:prstGeom>
          <a:ln w="28575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2201</TotalTime>
  <Words>438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Wingdings</vt:lpstr>
      <vt:lpstr>Office Theme</vt:lpstr>
      <vt:lpstr>                 Healthy Sleep For 2-6 Year Olds                   Every child can learn to sleep</vt:lpstr>
    </vt:vector>
  </TitlesOfParts>
  <Company>Calgary Health Region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Want to have a smart baby or child? YOU can help build their brain...</dc:title>
  <dc:creator>shass</dc:creator>
  <cp:lastModifiedBy>Susan Hass</cp:lastModifiedBy>
  <cp:revision>138</cp:revision>
  <cp:lastPrinted>2018-02-26T16:39:50Z</cp:lastPrinted>
  <dcterms:created xsi:type="dcterms:W3CDTF">2013-07-24T17:47:42Z</dcterms:created>
  <dcterms:modified xsi:type="dcterms:W3CDTF">2018-11-19T23:06:43Z</dcterms:modified>
</cp:coreProperties>
</file>